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8"/>
  </p:notesMasterIdLst>
  <p:sldIdLst>
    <p:sldId id="256" r:id="rId2"/>
    <p:sldId id="266" r:id="rId3"/>
    <p:sldId id="294" r:id="rId4"/>
    <p:sldId id="263" r:id="rId5"/>
    <p:sldId id="286" r:id="rId6"/>
    <p:sldId id="303" r:id="rId7"/>
    <p:sldId id="302" r:id="rId8"/>
    <p:sldId id="274" r:id="rId9"/>
    <p:sldId id="299" r:id="rId10"/>
    <p:sldId id="257" r:id="rId11"/>
    <p:sldId id="300" r:id="rId12"/>
    <p:sldId id="298" r:id="rId13"/>
    <p:sldId id="301" r:id="rId14"/>
    <p:sldId id="305" r:id="rId15"/>
    <p:sldId id="289" r:id="rId16"/>
    <p:sldId id="284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9" autoAdjust="0"/>
    <p:restoredTop sz="81525"/>
  </p:normalViewPr>
  <p:slideViewPr>
    <p:cSldViewPr snapToGrid="0" snapToObjects="1">
      <p:cViewPr varScale="1">
        <p:scale>
          <a:sx n="80" d="100"/>
          <a:sy n="80" d="100"/>
        </p:scale>
        <p:origin x="366" y="96"/>
      </p:cViewPr>
      <p:guideLst>
        <p:guide orient="horz" pos="215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4D331-E869-1F4D-8B27-DE2836E15F31}" type="datetimeFigureOut">
              <a:rPr kumimoji="1" lang="ko-Kore-KR" altLang="en-US" smtClean="0"/>
              <a:t>05/02/2021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2F7D-2383-6443-8312-092A2BD8E3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5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3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3529461841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796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0748416"/>
      </p:ext>
    </p:extLst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5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0"/>
            <a:r>
              <a:rPr lang="en-US" altLang="ko-KR" sz="1200" dirty="0" err="1">
                <a:latin typeface="나눔고딕" charset="0"/>
                <a:ea typeface="나눔고딕" charset="0"/>
              </a:rPr>
              <a:t>Pytorch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 1.3.0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을 사용하며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,</a:t>
            </a:r>
          </a:p>
          <a:p>
            <a:pPr algn="ctr" latinLnBrk="0"/>
            <a:r>
              <a:rPr lang="en-US" altLang="ko-KR" sz="1200" dirty="0">
                <a:latin typeface="나눔고딕" charset="0"/>
                <a:ea typeface="나눔고딕" charset="0"/>
              </a:rPr>
              <a:t>Resnet 18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을 변형한 구조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ctr" latinLnBrk="0"/>
            <a:endParaRPr lang="en-US" altLang="ko-KR" sz="1200" b="1" dirty="0">
              <a:latin typeface="나눔고딕" charset="0"/>
              <a:ea typeface="나눔고딕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62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en-US" altLang="ko-KR" dirty="0" err="1"/>
              <a:t>jetsonNano</a:t>
            </a:r>
            <a:r>
              <a:rPr kumimoji="1" lang="ko-KR" altLang="en-US" dirty="0"/>
              <a:t>로부터 촬영하고 있는 영상을 실시간으로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에게 보내기 위해서 </a:t>
            </a:r>
            <a:r>
              <a:rPr kumimoji="1" lang="en-US" altLang="ko-KR" dirty="0"/>
              <a:t>WebRTC API</a:t>
            </a:r>
            <a:r>
              <a:rPr kumimoji="1" lang="ko-KR" altLang="en-US" dirty="0"/>
              <a:t>를 사용하고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보통의 </a:t>
            </a:r>
            <a:r>
              <a:rPr kumimoji="1" lang="en-US" altLang="ko-KR" dirty="0"/>
              <a:t>server-client </a:t>
            </a:r>
            <a:r>
              <a:rPr kumimoji="1" lang="ko-KR" altLang="en-US" dirty="0"/>
              <a:t>개념으로 </a:t>
            </a:r>
            <a:r>
              <a:rPr kumimoji="1" lang="en-US" altLang="ko-KR" dirty="0"/>
              <a:t>video </a:t>
            </a:r>
            <a:r>
              <a:rPr kumimoji="1" lang="ko-KR" altLang="en-US" dirty="0"/>
              <a:t>영상을 전송하면 주고받는데 </a:t>
            </a:r>
            <a:r>
              <a:rPr kumimoji="1" lang="en-US" altLang="ko-KR" dirty="0"/>
              <a:t>delay</a:t>
            </a:r>
            <a:r>
              <a:rPr kumimoji="1" lang="ko-KR" altLang="en-US" dirty="0"/>
              <a:t>가 발생하나</a:t>
            </a:r>
            <a:r>
              <a:rPr kumimoji="1" lang="en-US" altLang="ko-KR" dirty="0"/>
              <a:t>, WebRTC</a:t>
            </a:r>
            <a:r>
              <a:rPr kumimoji="1" lang="ko-KR" altLang="en-US" dirty="0"/>
              <a:t>는 이를 실시간으로 처리하기 위해서는 </a:t>
            </a:r>
            <a:r>
              <a:rPr kumimoji="1" lang="en-US" altLang="ko-KR" dirty="0"/>
              <a:t>P2P</a:t>
            </a:r>
            <a:r>
              <a:rPr kumimoji="1" lang="ko-KR" altLang="en-US" dirty="0"/>
              <a:t>연결을 통해 </a:t>
            </a:r>
            <a:r>
              <a:rPr kumimoji="1" lang="en-US" altLang="ko-KR" dirty="0"/>
              <a:t>peer</a:t>
            </a:r>
            <a:r>
              <a:rPr kumimoji="1" lang="ko-KR" altLang="en-US" dirty="0" err="1"/>
              <a:t>들간에</a:t>
            </a:r>
            <a:r>
              <a:rPr kumimoji="1" lang="ko-KR" altLang="en-US" dirty="0"/>
              <a:t> 서로 영상을 주고받도록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</a:t>
            </a:r>
            <a:r>
              <a:rPr kumimoji="1" lang="en-US" altLang="ko-KR" dirty="0"/>
              <a:t>P2P </a:t>
            </a:r>
            <a:r>
              <a:rPr kumimoji="1" lang="ko-KR" altLang="en-US" dirty="0"/>
              <a:t>연결을 하기 위해서는 </a:t>
            </a:r>
            <a:r>
              <a:rPr kumimoji="1" lang="ko-KR" altLang="en-US" dirty="0" err="1"/>
              <a:t>연결하고자하는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Client</a:t>
            </a:r>
            <a:r>
              <a:rPr kumimoji="1" lang="ko-KR" altLang="en-US" dirty="0"/>
              <a:t>간들의 정보가 필요하고 이러한 정보를 알려주는 </a:t>
            </a:r>
            <a:r>
              <a:rPr kumimoji="1" lang="en-US" altLang="ko-KR" dirty="0"/>
              <a:t>Signaling Server</a:t>
            </a:r>
            <a:r>
              <a:rPr kumimoji="1" lang="ko-KR" altLang="en-US" dirty="0"/>
              <a:t>를 </a:t>
            </a:r>
            <a:r>
              <a:rPr kumimoji="1" lang="en-US" altLang="ko-KR" dirty="0" err="1"/>
              <a:t>NodeServer</a:t>
            </a:r>
            <a:r>
              <a:rPr kumimoji="1" lang="ko-KR" altLang="en-US" dirty="0"/>
              <a:t>에서 동작합니다</a:t>
            </a:r>
            <a:r>
              <a:rPr kumimoji="1" lang="en-US" altLang="ko-KR" dirty="0"/>
              <a:t>. (WebRTC API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기반이라서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여기서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SpringServer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client </a:t>
            </a:r>
            <a:r>
              <a:rPr kumimoji="1" lang="ko-KR" altLang="en-US" dirty="0"/>
              <a:t>요청을 받아서 제공해주는 </a:t>
            </a:r>
            <a:r>
              <a:rPr kumimoji="1" lang="en-US" altLang="ko-KR" dirty="0"/>
              <a:t>Server</a:t>
            </a:r>
            <a:r>
              <a:rPr kumimoji="1" lang="ko-KR" altLang="en-US" dirty="0"/>
              <a:t>로 동작합니다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이 그림을 살펴보시면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SpringServer</a:t>
            </a:r>
            <a:r>
              <a:rPr kumimoji="1" lang="ko-KR" altLang="en-US" dirty="0"/>
              <a:t>에게 </a:t>
            </a:r>
            <a:r>
              <a:rPr kumimoji="1" lang="en-US" altLang="ko-KR" dirty="0" err="1"/>
              <a:t>JetsonNano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caller.html</a:t>
            </a:r>
            <a:r>
              <a:rPr kumimoji="1" lang="ko-KR" altLang="en-US" dirty="0"/>
              <a:t>을</a:t>
            </a:r>
            <a:r>
              <a:rPr kumimoji="1" lang="en-US" altLang="ko-KR" dirty="0"/>
              <a:t>, user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callee.html</a:t>
            </a:r>
            <a:r>
              <a:rPr kumimoji="1" lang="ko-KR" altLang="en-US" dirty="0"/>
              <a:t>을 요청합니다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그러면 </a:t>
            </a:r>
            <a:r>
              <a:rPr kumimoji="1" lang="en-US" altLang="ko-KR" dirty="0" err="1"/>
              <a:t>SpringServer</a:t>
            </a:r>
            <a:r>
              <a:rPr kumimoji="1" lang="ko-KR" altLang="en-US" dirty="0"/>
              <a:t>에서는 각각 </a:t>
            </a:r>
            <a:r>
              <a:rPr kumimoji="1" lang="ko-KR" altLang="en-US" dirty="0" err="1"/>
              <a:t>요청받은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NodeServer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요청을하고</a:t>
            </a:r>
            <a:r>
              <a:rPr kumimoji="1" lang="ko-KR" altLang="en-US" dirty="0"/>
              <a:t> 정보를 교환해준 뒤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받은 응답을 다시 </a:t>
            </a:r>
            <a:r>
              <a:rPr kumimoji="1" lang="en-US" altLang="ko-KR" dirty="0" err="1"/>
              <a:t>JetsonNano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에게 나눠줍니다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통해서 </a:t>
            </a:r>
            <a:r>
              <a:rPr kumimoji="1" lang="en-US" altLang="ko-KR" dirty="0" err="1"/>
              <a:t>JetsonNano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간 </a:t>
            </a:r>
            <a:r>
              <a:rPr kumimoji="1" lang="en-US" altLang="ko-KR" dirty="0"/>
              <a:t>P2P </a:t>
            </a:r>
            <a:r>
              <a:rPr kumimoji="1" lang="ko-KR" altLang="en-US" dirty="0"/>
              <a:t>연결이 형성되면서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초저지연 실시간 </a:t>
            </a:r>
            <a:r>
              <a:rPr kumimoji="1" lang="en-US" altLang="ko-KR" dirty="0"/>
              <a:t>video streaming</a:t>
            </a:r>
            <a:r>
              <a:rPr kumimoji="1" lang="ko-KR" altLang="en-US" dirty="0"/>
              <a:t>을 할 수 있게 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5302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0"/>
            <a:r>
              <a:rPr lang="ko-KR" altLang="en-US" sz="1200" dirty="0">
                <a:latin typeface="나눔고딕" charset="0"/>
                <a:ea typeface="나눔고딕" charset="0"/>
              </a:rPr>
              <a:t>현재 딥러닝 모델 훈련이 완료되었으며 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ctr" latinLnBrk="0"/>
            <a:r>
              <a:rPr lang="ko-KR" altLang="en-US" sz="1200" dirty="0" err="1">
                <a:latin typeface="나눔고딕" charset="0"/>
                <a:ea typeface="나눔고딕" charset="0"/>
              </a:rPr>
              <a:t>테스트중에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파이토치관련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이슈가 발생하였습니다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068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0"/>
            <a:r>
              <a:rPr lang="en-US" altLang="ko-KR" sz="1200" dirty="0">
                <a:latin typeface="나눔고딕" charset="0"/>
                <a:ea typeface="나눔고딕" charset="0"/>
              </a:rPr>
              <a:t>Jetson nano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의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CPU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가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ARM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제품이라서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ctr" latinLnBrk="0"/>
            <a:r>
              <a:rPr lang="en-US" altLang="ko-KR" sz="1200" dirty="0">
                <a:latin typeface="나눔고딕" charset="0"/>
                <a:ea typeface="나눔고딕" charset="0"/>
              </a:rPr>
              <a:t>AArch64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를 지원해주는 프로그램이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많지않아서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호환성에서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ctr" latinLnBrk="0"/>
            <a:r>
              <a:rPr lang="ko-KR" altLang="en-US" sz="1200" dirty="0">
                <a:latin typeface="나눔고딕" charset="0"/>
                <a:ea typeface="나눔고딕" charset="0"/>
              </a:rPr>
              <a:t>문제를 많이 겪었다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64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latin typeface="나눔고딕" charset="0"/>
                <a:ea typeface="나눔고딕" charset="0"/>
              </a:rPr>
              <a:t>JetSon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 Nano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의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보드이슈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(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충전기를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안먹고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전지로 충전됨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)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021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차후 저희는 논문 제출이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9</a:t>
            </a:r>
            <a:r>
              <a:rPr lang="ko-KR" altLang="en-US" dirty="0"/>
              <a:t>일까지 이기에 논문 작성에 중점을 </a:t>
            </a:r>
            <a:r>
              <a:rPr lang="ko-KR" altLang="en-US" dirty="0" err="1"/>
              <a:t>둘것이며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앞에서 말씀드렸던 이슈사항들을 해결할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577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680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355"/>
            <a:ext cx="74295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0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1825625"/>
            <a:ext cx="8544560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140" y="365125"/>
            <a:ext cx="213614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365125"/>
            <a:ext cx="628396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55" y="1825625"/>
            <a:ext cx="8544560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1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1710055"/>
            <a:ext cx="8543925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40" y="4589780"/>
            <a:ext cx="8543925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230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480"/>
            <a:ext cx="419100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230" y="1681480"/>
            <a:ext cx="421132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230" y="2505075"/>
            <a:ext cx="421132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3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20" y="987425"/>
            <a:ext cx="50152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20" y="987425"/>
            <a:ext cx="50152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39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355" y="1825625"/>
            <a:ext cx="854392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35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5B8D-AFC3-4A6F-BEF4-11B97F04E49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680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430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270"/>
            <a:ext cx="8942705" cy="6858635"/>
            <a:chOff x="0" y="1270"/>
            <a:chExt cx="8942705" cy="6858635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순서도: 수동 입력 4"/>
            <p:cNvSpPr>
              <a:spLocks/>
            </p:cNvSpPr>
            <p:nvPr/>
          </p:nvSpPr>
          <p:spPr>
            <a:xfrm rot="16200000" flipH="1" flipV="1">
              <a:off x="1042035" y="-1040765"/>
              <a:ext cx="6858635" cy="8942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순서도: 수동 입력 6"/>
            <p:cNvSpPr>
              <a:spLocks/>
            </p:cNvSpPr>
            <p:nvPr/>
          </p:nvSpPr>
          <p:spPr>
            <a:xfrm rot="16200000" flipH="1" flipV="1">
              <a:off x="724535" y="-723265"/>
              <a:ext cx="6858635" cy="830707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225" y="2729865"/>
            <a:ext cx="994410" cy="7080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  <a:r>
              <a:rPr lang="ko-KR" altLang="en-US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8225" y="3618230"/>
            <a:ext cx="2049145" cy="876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종합설계프로젝트</a:t>
            </a: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</a:p>
          <a:p>
            <a:pPr marL="0" indent="0" latinLnBrk="0">
              <a:buFontTx/>
              <a:buNone/>
            </a:pP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ITEC402002</a:t>
            </a:r>
          </a:p>
          <a:p>
            <a:pPr marL="0" indent="0" latinLnBrk="0">
              <a:buFontTx/>
              <a:buNone/>
            </a:pPr>
            <a:endParaRPr lang="en-US" altLang="ko-KR" sz="1700" dirty="0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4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9AB85E"/>
                </a:solidFill>
                <a:latin typeface="나눔바른펜" charset="0"/>
                <a:ea typeface="나눔바른펜" charset="0"/>
              </a:rPr>
              <a:t>진행 사항</a:t>
            </a:r>
          </a:p>
        </p:txBody>
      </p:sp>
      <p:sp>
        <p:nvSpPr>
          <p:cNvPr id="27" name="Process 16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DE2C55-D57B-F441-BD92-254F2042AE6F}"/>
              </a:ext>
            </a:extLst>
          </p:cNvPr>
          <p:cNvGraphicFramePr>
            <a:graphicFrameLocks noGrp="1"/>
          </p:cNvGraphicFramePr>
          <p:nvPr/>
        </p:nvGraphicFramePr>
        <p:xfrm>
          <a:off x="1042984" y="1049155"/>
          <a:ext cx="7820031" cy="4163445"/>
        </p:xfrm>
        <a:graphic>
          <a:graphicData uri="http://schemas.openxmlformats.org/drawingml/2006/table">
            <a:tbl>
              <a:tblPr/>
              <a:tblGrid>
                <a:gridCol w="1027545">
                  <a:extLst>
                    <a:ext uri="{9D8B030D-6E8A-4147-A177-3AD203B41FA5}">
                      <a16:colId xmlns:a16="http://schemas.microsoft.com/office/drawing/2014/main" val="4085183255"/>
                    </a:ext>
                  </a:extLst>
                </a:gridCol>
                <a:gridCol w="1027545">
                  <a:extLst>
                    <a:ext uri="{9D8B030D-6E8A-4147-A177-3AD203B41FA5}">
                      <a16:colId xmlns:a16="http://schemas.microsoft.com/office/drawing/2014/main" val="225015575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1542996241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3953850580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1208463938"/>
                    </a:ext>
                  </a:extLst>
                </a:gridCol>
                <a:gridCol w="360112">
                  <a:extLst>
                    <a:ext uri="{9D8B030D-6E8A-4147-A177-3AD203B41FA5}">
                      <a16:colId xmlns:a16="http://schemas.microsoft.com/office/drawing/2014/main" val="2416886502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2821500295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3930942872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1591188693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2344754918"/>
                    </a:ext>
                  </a:extLst>
                </a:gridCol>
                <a:gridCol w="360112">
                  <a:extLst>
                    <a:ext uri="{9D8B030D-6E8A-4147-A177-3AD203B41FA5}">
                      <a16:colId xmlns:a16="http://schemas.microsoft.com/office/drawing/2014/main" val="2023931420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108184304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2181043021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485835265"/>
                    </a:ext>
                  </a:extLst>
                </a:gridCol>
                <a:gridCol w="360741">
                  <a:extLst>
                    <a:ext uri="{9D8B030D-6E8A-4147-A177-3AD203B41FA5}">
                      <a16:colId xmlns:a16="http://schemas.microsoft.com/office/drawing/2014/main" val="2244147658"/>
                    </a:ext>
                  </a:extLst>
                </a:gridCol>
                <a:gridCol w="360112">
                  <a:extLst>
                    <a:ext uri="{9D8B030D-6E8A-4147-A177-3AD203B41FA5}">
                      <a16:colId xmlns:a16="http://schemas.microsoft.com/office/drawing/2014/main" val="3449033549"/>
                    </a:ext>
                  </a:extLst>
                </a:gridCol>
                <a:gridCol w="358227">
                  <a:extLst>
                    <a:ext uri="{9D8B030D-6E8A-4147-A177-3AD203B41FA5}">
                      <a16:colId xmlns:a16="http://schemas.microsoft.com/office/drawing/2014/main" val="48749701"/>
                    </a:ext>
                  </a:extLst>
                </a:gridCol>
                <a:gridCol w="358227">
                  <a:extLst>
                    <a:ext uri="{9D8B030D-6E8A-4147-A177-3AD203B41FA5}">
                      <a16:colId xmlns:a16="http://schemas.microsoft.com/office/drawing/2014/main" val="1352946435"/>
                    </a:ext>
                  </a:extLst>
                </a:gridCol>
              </a:tblGrid>
              <a:tr h="198755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Task Name</a:t>
                      </a:r>
                      <a:endParaRPr lang="en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월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월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월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6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월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77048"/>
                  </a:ext>
                </a:extLst>
              </a:tr>
              <a:tr h="19875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530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자료조사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분석 및 개</a:t>
                      </a:r>
                      <a:endParaRPr lang="ko-KR" altLang="en-US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발환경 구축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90626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설계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22052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모델 설계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3984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개발 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자율주행 훈련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5627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webRTC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결합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8144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논문 준비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논문 준비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362618"/>
                  </a:ext>
                </a:extLst>
              </a:tr>
              <a:tr h="378460">
                <a:tc rowSpan="3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5.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최종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오류수정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77361"/>
                  </a:ext>
                </a:extLst>
              </a:tr>
              <a:tr h="3644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문서작성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645029"/>
                  </a:ext>
                </a:extLst>
              </a:tr>
              <a:tr h="3308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완료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1036"/>
                  </a:ext>
                </a:extLst>
              </a:tr>
            </a:tbl>
          </a:graphicData>
        </a:graphic>
      </p:graphicFrame>
      <p:sp>
        <p:nvSpPr>
          <p:cNvPr id="5" name="AutoShape 4">
            <a:extLst>
              <a:ext uri="{FF2B5EF4-FFF2-40B4-BE49-F238E27FC236}">
                <a16:creationId xmlns:a16="http://schemas.microsoft.com/office/drawing/2014/main" id="{4A4DF203-BAF2-414C-9AD2-51A621256C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2987" y="4398497"/>
            <a:ext cx="9906000" cy="15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6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17266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 err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이슈사항</a:t>
            </a: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 및 해결방법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39653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하드웨어 이슈</a:t>
            </a: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4098" name="Picture 2" descr="ARM아키텍처는 어떻게 탄생했나 - 테크레시피">
            <a:extLst>
              <a:ext uri="{FF2B5EF4-FFF2-40B4-BE49-F238E27FC236}">
                <a16:creationId xmlns:a16="http://schemas.microsoft.com/office/drawing/2014/main" id="{47CFDC4F-973C-48CE-8EA5-25BACFC6C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48" y="1253663"/>
            <a:ext cx="6572304" cy="37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21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17266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 err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이슈사항</a:t>
            </a: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 및 해결방법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43661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 하드웨어 이슈</a:t>
            </a: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7" name="Picture 2" descr="NVIDIA Jetson Nano Development Kit-B01 [102110417]">
            <a:extLst>
              <a:ext uri="{FF2B5EF4-FFF2-40B4-BE49-F238E27FC236}">
                <a16:creationId xmlns:a16="http://schemas.microsoft.com/office/drawing/2014/main" id="{EED5CCAF-0D1D-4E37-893E-8AE0BA25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451" y="605482"/>
            <a:ext cx="5011248" cy="501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3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17266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 err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이슈사항</a:t>
            </a: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 및 해결방법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93410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 </a:t>
            </a:r>
            <a:r>
              <a:rPr lang="en-US" altLang="ko-KR" sz="1400" dirty="0">
                <a:solidFill>
                  <a:srgbClr val="86B838"/>
                </a:solidFill>
              </a:rPr>
              <a:t>WebRTC</a:t>
            </a:r>
            <a:endParaRPr lang="ko-KR" altLang="en-US" sz="1400" dirty="0">
              <a:solidFill>
                <a:srgbClr val="86B838"/>
              </a:solidFill>
            </a:endParaRP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50" name="Picture 2" descr="views">
            <a:extLst>
              <a:ext uri="{FF2B5EF4-FFF2-40B4-BE49-F238E27FC236}">
                <a16:creationId xmlns:a16="http://schemas.microsoft.com/office/drawing/2014/main" id="{8B322876-6E8C-4142-AE6C-D9E73BED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74" y="762698"/>
            <a:ext cx="5438625" cy="4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1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96AF7-8942-044D-9AB8-08949C2A7EA4}"/>
              </a:ext>
            </a:extLst>
          </p:cNvPr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향후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6ADA50-45C2-44A1-A1CF-4FC9787D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836315"/>
            <a:ext cx="8988729" cy="363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96AF7-8942-044D-9AB8-08949C2A7EA4}"/>
              </a:ext>
            </a:extLst>
          </p:cNvPr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회의 사진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6E07BE-1F72-4A2C-99EE-2C7BBF2F7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8" y="953307"/>
            <a:ext cx="5095584" cy="3184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80907F-FB42-4609-AD09-479A454D2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948" y="953307"/>
            <a:ext cx="4246319" cy="3184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B3005F-D933-469E-98DC-61A18717B6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6" y="4130298"/>
            <a:ext cx="3636936" cy="27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0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>
            <a:off x="0" y="1270"/>
            <a:ext cx="8943340" cy="6859270"/>
            <a:chOff x="0" y="1270"/>
            <a:chExt cx="8943340" cy="6859270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Rect 0"/>
            <p:cNvSpPr>
              <a:spLocks/>
            </p:cNvSpPr>
            <p:nvPr/>
          </p:nvSpPr>
          <p:spPr>
            <a:xfrm rot="16200000" flipH="1" flipV="1">
              <a:off x="1042035" y="-1040765"/>
              <a:ext cx="6859270" cy="894334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 rot="16200000" flipH="1" flipV="1">
              <a:off x="724535" y="-723265"/>
              <a:ext cx="6859270" cy="8307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Rect 0"/>
          <p:cNvSpPr txBox="1">
            <a:spLocks/>
          </p:cNvSpPr>
          <p:nvPr/>
        </p:nvSpPr>
        <p:spPr>
          <a:xfrm>
            <a:off x="1038225" y="2729865"/>
            <a:ext cx="261366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/>
          <p:cNvSpPr>
            <a:spLocks/>
          </p:cNvSpPr>
          <p:nvPr/>
        </p:nvSpPr>
        <p:spPr>
          <a:xfrm>
            <a:off x="2078990" y="701675"/>
            <a:ext cx="7200265" cy="101028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457200" lvl="1" indent="0" latinLnBrk="0">
              <a:buFontTx/>
              <a:buNone/>
            </a:pPr>
            <a:r>
              <a:rPr lang="en-US" altLang="ko-KR" sz="5400">
                <a:latin typeface="나눔고딕 ExtraBold" charset="0"/>
                <a:ea typeface="나눔고딕 ExtraBold" charset="0"/>
              </a:rPr>
              <a:t>INDEX</a:t>
            </a:r>
            <a:endParaRPr lang="ko-KR" altLang="en-US" sz="5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06425" y="701675"/>
            <a:ext cx="1271270" cy="1010285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0710" y="2954655"/>
            <a:ext cx="8672830" cy="635"/>
          </a:xfrm>
          <a:prstGeom prst="line">
            <a:avLst/>
          </a:prstGeom>
          <a:ln w="1905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679065" y="2863215"/>
            <a:ext cx="895985" cy="1356360"/>
            <a:chOff x="2679065" y="2863215"/>
            <a:chExt cx="895985" cy="1356360"/>
          </a:xfrm>
        </p:grpSpPr>
        <p:sp>
          <p:nvSpPr>
            <p:cNvPr id="9" name="타원 8"/>
            <p:cNvSpPr>
              <a:spLocks/>
            </p:cNvSpPr>
            <p:nvPr/>
          </p:nvSpPr>
          <p:spPr>
            <a:xfrm>
              <a:off x="3035300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3" name="눈물 방울 12"/>
            <p:cNvSpPr>
              <a:spLocks/>
            </p:cNvSpPr>
            <p:nvPr/>
          </p:nvSpPr>
          <p:spPr>
            <a:xfrm rot="18900000">
              <a:off x="267906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179435" y="2863215"/>
            <a:ext cx="895985" cy="1356360"/>
            <a:chOff x="8179435" y="2863215"/>
            <a:chExt cx="895985" cy="1356360"/>
          </a:xfrm>
        </p:grpSpPr>
        <p:sp>
          <p:nvSpPr>
            <p:cNvPr id="11" name="타원 10"/>
            <p:cNvSpPr>
              <a:spLocks/>
            </p:cNvSpPr>
            <p:nvPr/>
          </p:nvSpPr>
          <p:spPr>
            <a:xfrm>
              <a:off x="8536305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눈물 방울 14"/>
            <p:cNvSpPr>
              <a:spLocks/>
            </p:cNvSpPr>
            <p:nvPr/>
          </p:nvSpPr>
          <p:spPr>
            <a:xfrm rot="18900000">
              <a:off x="817943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5854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020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345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987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1121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612879" y="4437796"/>
            <a:ext cx="132440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프로젝트 개요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2346046" y="4436943"/>
            <a:ext cx="1566454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시스템 설계 내용</a:t>
            </a: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4473827" y="4434666"/>
            <a:ext cx="96532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진행 사항</a:t>
            </a: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5898267" y="4436943"/>
            <a:ext cx="198804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 err="1">
                <a:latin typeface="나눔바른펜" charset="0"/>
                <a:ea typeface="나눔바른펜" charset="0"/>
              </a:rPr>
              <a:t>이슈사항</a:t>
            </a:r>
            <a:r>
              <a:rPr lang="ko-KR" altLang="en-US" sz="1400" b="1" dirty="0">
                <a:latin typeface="나눔바른펜" charset="0"/>
                <a:ea typeface="나눔바른펜" charset="0"/>
              </a:rPr>
              <a:t> 및 해결방법</a:t>
            </a: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8023736" y="4434666"/>
            <a:ext cx="1207382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향후 일정 및</a:t>
            </a:r>
            <a:endParaRPr lang="en-US" altLang="ko-KR" sz="1400" b="1" dirty="0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1400" b="1" dirty="0" err="1">
                <a:latin typeface="나눔바른펜" charset="0"/>
                <a:ea typeface="나눔바른펜" charset="0"/>
              </a:rPr>
              <a:t>회의사진</a:t>
            </a:r>
            <a:endParaRPr lang="ko-KR" altLang="en-US" sz="1400" b="1" dirty="0">
              <a:latin typeface="나눔바른펜" charset="0"/>
              <a:ea typeface="나눔바른펜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58945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  <p:grpSp>
        <p:nvGrpSpPr>
          <p:cNvPr id="41" name="그룹 137"/>
          <p:cNvGrpSpPr/>
          <p:nvPr/>
        </p:nvGrpSpPr>
        <p:grpSpPr>
          <a:xfrm>
            <a:off x="4508500" y="2872105"/>
            <a:ext cx="895985" cy="1356360"/>
            <a:chOff x="4508500" y="2872105"/>
            <a:chExt cx="895985" cy="1356360"/>
          </a:xfrm>
        </p:grpSpPr>
        <p:sp>
          <p:nvSpPr>
            <p:cNvPr id="42" name="Oval 135"/>
            <p:cNvSpPr>
              <a:spLocks/>
            </p:cNvSpPr>
            <p:nvPr/>
          </p:nvSpPr>
          <p:spPr>
            <a:xfrm>
              <a:off x="4864735" y="287210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Teardrop 136"/>
            <p:cNvSpPr>
              <a:spLocks/>
            </p:cNvSpPr>
            <p:nvPr/>
          </p:nvSpPr>
          <p:spPr>
            <a:xfrm rot="18900000">
              <a:off x="4508500" y="333248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4" name="그룹 143"/>
          <p:cNvGrpSpPr/>
          <p:nvPr/>
        </p:nvGrpSpPr>
        <p:grpSpPr>
          <a:xfrm>
            <a:off x="833120" y="2865120"/>
            <a:ext cx="895985" cy="1356360"/>
            <a:chOff x="833120" y="2865120"/>
            <a:chExt cx="895985" cy="1356360"/>
          </a:xfrm>
        </p:grpSpPr>
        <p:sp>
          <p:nvSpPr>
            <p:cNvPr id="45" name="Oval 141"/>
            <p:cNvSpPr>
              <a:spLocks/>
            </p:cNvSpPr>
            <p:nvPr/>
          </p:nvSpPr>
          <p:spPr>
            <a:xfrm>
              <a:off x="1189355" y="2865120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Teardrop 142"/>
            <p:cNvSpPr>
              <a:spLocks/>
            </p:cNvSpPr>
            <p:nvPr/>
          </p:nvSpPr>
          <p:spPr>
            <a:xfrm rot="18900000">
              <a:off x="833120" y="3325495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7" name="그룹 149"/>
          <p:cNvGrpSpPr/>
          <p:nvPr/>
        </p:nvGrpSpPr>
        <p:grpSpPr>
          <a:xfrm>
            <a:off x="6352540" y="2864485"/>
            <a:ext cx="895985" cy="1356360"/>
            <a:chOff x="6352540" y="2864485"/>
            <a:chExt cx="895985" cy="1356360"/>
          </a:xfrm>
        </p:grpSpPr>
        <p:sp>
          <p:nvSpPr>
            <p:cNvPr id="48" name="Oval 147"/>
            <p:cNvSpPr>
              <a:spLocks/>
            </p:cNvSpPr>
            <p:nvPr/>
          </p:nvSpPr>
          <p:spPr>
            <a:xfrm>
              <a:off x="6708775" y="286448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9" name="Teardrop 148"/>
            <p:cNvSpPr>
              <a:spLocks/>
            </p:cNvSpPr>
            <p:nvPr/>
          </p:nvSpPr>
          <p:spPr>
            <a:xfrm rot="18900000">
              <a:off x="6352540" y="332486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73FE4CD-F56B-438C-9F8C-96607D1B6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" y="808355"/>
            <a:ext cx="803275" cy="7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3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327025" y="374650"/>
            <a:ext cx="183255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프로젝트 명</a:t>
            </a:r>
          </a:p>
        </p:txBody>
      </p:sp>
      <p:sp>
        <p:nvSpPr>
          <p:cNvPr id="11" name="Pentagon 121">
            <a:extLst>
              <a:ext uri="{FF2B5EF4-FFF2-40B4-BE49-F238E27FC236}">
                <a16:creationId xmlns:a16="http://schemas.microsoft.com/office/drawing/2014/main" id="{3AA997DD-9111-7249-B267-C577048DAC51}"/>
              </a:ext>
            </a:extLst>
          </p:cNvPr>
          <p:cNvSpPr>
            <a:spLocks/>
          </p:cNvSpPr>
          <p:nvPr/>
        </p:nvSpPr>
        <p:spPr>
          <a:xfrm>
            <a:off x="3398181" y="4449826"/>
            <a:ext cx="2889981" cy="32316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latin typeface="나눔바른펜" charset="0"/>
                <a:ea typeface="나눔바른펜" charset="0"/>
              </a:rPr>
              <a:t>딥러닝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처리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88BA0-7278-EB4C-A4F3-5B069507EE41}"/>
              </a:ext>
            </a:extLst>
          </p:cNvPr>
          <p:cNvSpPr txBox="1"/>
          <p:nvPr/>
        </p:nvSpPr>
        <p:spPr>
          <a:xfrm>
            <a:off x="2359909" y="2344098"/>
            <a:ext cx="518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자율주행 </a:t>
            </a:r>
            <a:r>
              <a:rPr lang="en" altLang="ko-KR" sz="2800" dirty="0"/>
              <a:t>AI </a:t>
            </a:r>
            <a:r>
              <a:rPr lang="ko-KR" altLang="en-US" sz="2800" dirty="0"/>
              <a:t>자동차 개발 </a:t>
            </a:r>
            <a:endParaRPr kumimoji="1" lang="ko-KR" altLang="en-US" sz="2800" dirty="0"/>
          </a:p>
        </p:txBody>
      </p:sp>
      <p:pic>
        <p:nvPicPr>
          <p:cNvPr id="1026" name="Picture 2" descr="NVIDIA Jetson Nano Development Kit-B01 [102110417]">
            <a:extLst>
              <a:ext uri="{FF2B5EF4-FFF2-40B4-BE49-F238E27FC236}">
                <a16:creationId xmlns:a16="http://schemas.microsoft.com/office/drawing/2014/main" id="{E6F3559B-D47A-4707-B94F-3ACABACC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12" y="3429000"/>
            <a:ext cx="2382734" cy="256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tBot AI Kit 8MP FOV 카메라 얼굴 인식 개체 추적 자동 조종 장치 AI 로봇 Jetson Nano Smart  Robot 기반|Demo Board| - AliExpress">
            <a:extLst>
              <a:ext uri="{FF2B5EF4-FFF2-40B4-BE49-F238E27FC236}">
                <a16:creationId xmlns:a16="http://schemas.microsoft.com/office/drawing/2014/main" id="{31866175-7939-4E13-AFAD-4FCE26B5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197" y="3004835"/>
            <a:ext cx="2889981" cy="28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 0">
            <a:extLst>
              <a:ext uri="{FF2B5EF4-FFF2-40B4-BE49-F238E27FC236}">
                <a16:creationId xmlns:a16="http://schemas.microsoft.com/office/drawing/2014/main" id="{ECB42CDD-8F06-452C-8C1B-52F71A658B58}"/>
              </a:ext>
            </a:extLst>
          </p:cNvPr>
          <p:cNvSpPr txBox="1">
            <a:spLocks/>
          </p:cNvSpPr>
          <p:nvPr/>
        </p:nvSpPr>
        <p:spPr>
          <a:xfrm>
            <a:off x="7546091" y="381624"/>
            <a:ext cx="217864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8694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7025" y="374650"/>
            <a:ext cx="152463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팀원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CDBD77-2E75-BF40-AEE6-6FE590A3B5E1}"/>
              </a:ext>
            </a:extLst>
          </p:cNvPr>
          <p:cNvGrpSpPr/>
          <p:nvPr/>
        </p:nvGrpSpPr>
        <p:grpSpPr>
          <a:xfrm>
            <a:off x="484505" y="2045970"/>
            <a:ext cx="8936355" cy="2766695"/>
            <a:chOff x="484505" y="2045970"/>
            <a:chExt cx="8936355" cy="2766695"/>
          </a:xfrm>
        </p:grpSpPr>
        <p:grpSp>
          <p:nvGrpSpPr>
            <p:cNvPr id="4" name="그룹 3"/>
            <p:cNvGrpSpPr/>
            <p:nvPr/>
          </p:nvGrpSpPr>
          <p:grpSpPr>
            <a:xfrm>
              <a:off x="484505" y="2045970"/>
              <a:ext cx="6652260" cy="2762250"/>
              <a:chOff x="484505" y="2045970"/>
              <a:chExt cx="6652260" cy="2762250"/>
            </a:xfrm>
          </p:grpSpPr>
          <p:sp>
            <p:nvSpPr>
              <p:cNvPr id="3" name="사각형: 둥근 모서리 2"/>
              <p:cNvSpPr>
                <a:spLocks/>
              </p:cNvSpPr>
              <p:nvPr/>
            </p:nvSpPr>
            <p:spPr>
              <a:xfrm>
                <a:off x="48450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사각형: 둥근 모서리 5"/>
              <p:cNvSpPr>
                <a:spLocks/>
              </p:cNvSpPr>
              <p:nvPr/>
            </p:nvSpPr>
            <p:spPr>
              <a:xfrm>
                <a:off x="276923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7" name="사각형: 둥근 모서리 6"/>
              <p:cNvSpPr>
                <a:spLocks/>
              </p:cNvSpPr>
              <p:nvPr/>
            </p:nvSpPr>
            <p:spPr>
              <a:xfrm>
                <a:off x="5053330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A92EB0B5-943D-4B46-8DC6-5300B0A96217}"/>
                </a:ext>
              </a:extLst>
            </p:cNvPr>
            <p:cNvSpPr>
              <a:spLocks/>
            </p:cNvSpPr>
            <p:nvPr/>
          </p:nvSpPr>
          <p:spPr>
            <a:xfrm>
              <a:off x="7337425" y="2049780"/>
              <a:ext cx="2083435" cy="2762250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D4E1BD4-772F-F349-8E4B-433ACAAEEB1B}"/>
              </a:ext>
            </a:extLst>
          </p:cNvPr>
          <p:cNvSpPr txBox="1"/>
          <p:nvPr/>
        </p:nvSpPr>
        <p:spPr>
          <a:xfrm>
            <a:off x="891540" y="4940300"/>
            <a:ext cx="1254125" cy="53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안상준</a:t>
            </a:r>
            <a:r>
              <a:rPr lang="en-US" altLang="ko-Kore-KR" sz="1500" b="1" dirty="0">
                <a:latin typeface="나눔바른펜" charset="0"/>
              </a:rPr>
              <a:t>(</a:t>
            </a:r>
            <a:r>
              <a:rPr lang="ko-Kore-KR" altLang="en-US" sz="1400" b="1" dirty="0">
                <a:latin typeface="나눔바른펜" charset="0"/>
              </a:rPr>
              <a:t>팀장</a:t>
            </a:r>
            <a:r>
              <a:rPr lang="en-US" altLang="ko-Kore-KR" sz="1400" b="1" dirty="0">
                <a:latin typeface="나눔바른펜" charset="0"/>
              </a:rPr>
              <a:t>)</a:t>
            </a:r>
          </a:p>
          <a:p>
            <a:pPr algn="ctr"/>
            <a:r>
              <a:rPr lang="en-US" altLang="ko-Kore-KR" sz="1400" b="1" dirty="0">
                <a:latin typeface="나눔바른펜" charset="0"/>
              </a:rPr>
              <a:t>Back-end</a:t>
            </a:r>
            <a:endParaRPr lang="ko-Kore-KR" altLang="en-US" sz="1400" b="1" dirty="0">
              <a:latin typeface="나눔바른펜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ECBB-041C-E540-AE74-9C978F3211FC}"/>
              </a:ext>
            </a:extLst>
          </p:cNvPr>
          <p:cNvSpPr txBox="1"/>
          <p:nvPr/>
        </p:nvSpPr>
        <p:spPr>
          <a:xfrm>
            <a:off x="3299460" y="4925060"/>
            <a:ext cx="102235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김기현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Back-end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9AA1E-17CB-BF4E-880D-64A5EF6A3FE1}"/>
              </a:ext>
            </a:extLst>
          </p:cNvPr>
          <p:cNvSpPr txBox="1"/>
          <p:nvPr/>
        </p:nvSpPr>
        <p:spPr>
          <a:xfrm>
            <a:off x="5358765" y="4932680"/>
            <a:ext cx="1472565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배재현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Deep learning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C0F77-6A11-7842-B54B-E3E7D636CA84}"/>
              </a:ext>
            </a:extLst>
          </p:cNvPr>
          <p:cNvSpPr txBox="1"/>
          <p:nvPr/>
        </p:nvSpPr>
        <p:spPr>
          <a:xfrm>
            <a:off x="7882255" y="4932680"/>
            <a:ext cx="105537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이상민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Full-stack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8D33B53-F986-4C1B-A8A6-723CED9452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2298700"/>
            <a:ext cx="1870710" cy="22567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C3E559-051D-497E-954A-086615AC02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85" y="2448560"/>
            <a:ext cx="2000885" cy="21062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63D589-08EB-4FC7-BD39-3C03324AE3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5" y="2265045"/>
            <a:ext cx="1816100" cy="23799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1556883-ABB8-49BD-B976-248059DD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5" y="2266950"/>
            <a:ext cx="1939925" cy="2252980"/>
          </a:xfrm>
          <a:prstGeom prst="rect">
            <a:avLst/>
          </a:prstGeom>
        </p:spPr>
      </p:pic>
      <p:sp>
        <p:nvSpPr>
          <p:cNvPr id="31" name="Rect 0">
            <a:extLst>
              <a:ext uri="{FF2B5EF4-FFF2-40B4-BE49-F238E27FC236}">
                <a16:creationId xmlns:a16="http://schemas.microsoft.com/office/drawing/2014/main" id="{EC9C0545-2F02-452B-8046-DB500A3E8133}"/>
              </a:ext>
            </a:extLst>
          </p:cNvPr>
          <p:cNvSpPr txBox="1">
            <a:spLocks/>
          </p:cNvSpPr>
          <p:nvPr/>
        </p:nvSpPr>
        <p:spPr>
          <a:xfrm>
            <a:off x="7546091" y="381624"/>
            <a:ext cx="217864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5548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327025" y="374650"/>
            <a:ext cx="1388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회사 소개</a:t>
            </a: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3858335" y="5576796"/>
            <a:ext cx="2189329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b="1" dirty="0" err="1">
                <a:latin typeface="나눔바른펜" charset="0"/>
                <a:ea typeface="나눔바른펜" charset="0"/>
              </a:rPr>
              <a:t>안병준</a:t>
            </a:r>
            <a:endParaRPr lang="ko-KR" altLang="en-US" sz="2000" b="1" dirty="0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000" b="1" dirty="0" err="1">
                <a:latin typeface="나눔바른펜" charset="0"/>
                <a:ea typeface="나눔바른펜" charset="0"/>
              </a:rPr>
              <a:t>멘토</a:t>
            </a:r>
            <a:endParaRPr lang="ko-KR" altLang="en-US" sz="2000" b="1" dirty="0">
              <a:latin typeface="나눔바른펜" charset="0"/>
              <a:ea typeface="나눔바른펜" charset="0"/>
            </a:endParaRPr>
          </a:p>
        </p:txBody>
      </p:sp>
      <p:grpSp>
        <p:nvGrpSpPr>
          <p:cNvPr id="9" name="그룹 34">
            <a:extLst>
              <a:ext uri="{FF2B5EF4-FFF2-40B4-BE49-F238E27FC236}">
                <a16:creationId xmlns:a16="http://schemas.microsoft.com/office/drawing/2014/main" id="{BE562F26-80F4-490F-A314-593D73CC4950}"/>
              </a:ext>
            </a:extLst>
          </p:cNvPr>
          <p:cNvGrpSpPr/>
          <p:nvPr/>
        </p:nvGrpSpPr>
        <p:grpSpPr>
          <a:xfrm>
            <a:off x="1071245" y="1451147"/>
            <a:ext cx="7026910" cy="3963035"/>
            <a:chOff x="1440180" y="1609725"/>
            <a:chExt cx="7026910" cy="3963035"/>
          </a:xfrm>
        </p:grpSpPr>
        <p:sp>
          <p:nvSpPr>
            <p:cNvPr id="10" name="Rounded Rectangle 25">
              <a:extLst>
                <a:ext uri="{FF2B5EF4-FFF2-40B4-BE49-F238E27FC236}">
                  <a16:creationId xmlns:a16="http://schemas.microsoft.com/office/drawing/2014/main" id="{42F2FE30-6A57-402C-B45E-CB6CBFF4953D}"/>
                </a:ext>
              </a:extLst>
            </p:cNvPr>
            <p:cNvSpPr>
              <a:spLocks/>
            </p:cNvSpPr>
            <p:nvPr/>
          </p:nvSpPr>
          <p:spPr>
            <a:xfrm>
              <a:off x="1440180" y="1609725"/>
              <a:ext cx="7026910" cy="3963035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11" name="그림 28" descr="/Users/isangmin/Library/Group Containers/L48J367XN4.com.infraware.PolarisOffice/EngineTemp/65985/fImage346523699719.png">
              <a:extLst>
                <a:ext uri="{FF2B5EF4-FFF2-40B4-BE49-F238E27FC236}">
                  <a16:creationId xmlns:a16="http://schemas.microsoft.com/office/drawing/2014/main" id="{7CE05E65-9E57-4DE7-BD60-22F127157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750" y="1711960"/>
              <a:ext cx="3239135" cy="851535"/>
            </a:xfrm>
            <a:prstGeom prst="rect">
              <a:avLst/>
            </a:prstGeom>
            <a:noFill/>
          </p:spPr>
        </p:pic>
        <p:pic>
          <p:nvPicPr>
            <p:cNvPr id="12" name="그림 29" descr="/Users/isangmin/Library/Group Containers/L48J367XN4.com.infraware.PolarisOffice/EngineTemp/65985/fImage17579363709150.png">
              <a:extLst>
                <a:ext uri="{FF2B5EF4-FFF2-40B4-BE49-F238E27FC236}">
                  <a16:creationId xmlns:a16="http://schemas.microsoft.com/office/drawing/2014/main" id="{706321A1-8039-49A5-8E76-B1DB66E07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135" y="2720340"/>
              <a:ext cx="3172460" cy="2549525"/>
            </a:xfrm>
            <a:prstGeom prst="rect">
              <a:avLst/>
            </a:prstGeom>
            <a:noFill/>
          </p:spPr>
        </p:pic>
      </p:grpSp>
      <p:sp>
        <p:nvSpPr>
          <p:cNvPr id="13" name="Rect 0">
            <a:extLst>
              <a:ext uri="{FF2B5EF4-FFF2-40B4-BE49-F238E27FC236}">
                <a16:creationId xmlns:a16="http://schemas.microsoft.com/office/drawing/2014/main" id="{2BDADFC8-9BE2-4B70-AC0B-4E7552149BCE}"/>
              </a:ext>
            </a:extLst>
          </p:cNvPr>
          <p:cNvSpPr txBox="1">
            <a:spLocks/>
          </p:cNvSpPr>
          <p:nvPr/>
        </p:nvSpPr>
        <p:spPr>
          <a:xfrm>
            <a:off x="7546091" y="381624"/>
            <a:ext cx="217864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프로젝트 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2557110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시스템 설계 내용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51676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</a:t>
            </a:r>
            <a:r>
              <a:rPr lang="en-US" altLang="ko-KR" sz="1400" dirty="0">
                <a:solidFill>
                  <a:srgbClr val="86B838"/>
                </a:solidFill>
              </a:rPr>
              <a:t>Jetson Nano Part</a:t>
            </a:r>
            <a:endParaRPr lang="ko-KR" altLang="en-US" sz="1400" dirty="0">
              <a:solidFill>
                <a:srgbClr val="86B838"/>
              </a:solidFill>
            </a:endParaRP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673C0-432F-46D7-9609-EDEA43D4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92" y="836315"/>
            <a:ext cx="3714750" cy="4257675"/>
          </a:xfrm>
          <a:prstGeom prst="rect">
            <a:avLst/>
          </a:prstGeom>
        </p:spPr>
      </p:pic>
      <p:pic>
        <p:nvPicPr>
          <p:cNvPr id="10" name="Picture 2" descr="NVIDIA Jetson Nano Development Kit-B01 [102110417]">
            <a:extLst>
              <a:ext uri="{FF2B5EF4-FFF2-40B4-BE49-F238E27FC236}">
                <a16:creationId xmlns:a16="http://schemas.microsoft.com/office/drawing/2014/main" id="{60325C31-C4C6-4C01-BD95-D8F6A995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87" y="842429"/>
            <a:ext cx="4577296" cy="457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1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2557110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시스템 설계 내용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894027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</a:t>
            </a:r>
            <a:r>
              <a:rPr lang="en-US" altLang="ko-KR" sz="1400" dirty="0">
                <a:solidFill>
                  <a:srgbClr val="86B838"/>
                </a:solidFill>
              </a:rPr>
              <a:t>WebRTC</a:t>
            </a:r>
            <a:endParaRPr lang="ko-KR" altLang="en-US" sz="1400" dirty="0">
              <a:solidFill>
                <a:srgbClr val="86B838"/>
              </a:solidFill>
            </a:endParaRP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12F6C-DB09-4139-8231-8BBC30CF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951628"/>
            <a:ext cx="5217798" cy="23527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1AE555-B7BB-48F2-A086-E59A8CF2F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93" y="976213"/>
            <a:ext cx="4488036" cy="41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4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진행 사항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17000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</a:t>
            </a:r>
            <a:r>
              <a:rPr lang="ko-KR" altLang="en-US" sz="1400" dirty="0" err="1">
                <a:solidFill>
                  <a:srgbClr val="86B838"/>
                </a:solidFill>
              </a:rPr>
              <a:t>딥러닝</a:t>
            </a:r>
            <a:r>
              <a:rPr lang="ko-KR" altLang="en-US" sz="1400" dirty="0">
                <a:solidFill>
                  <a:srgbClr val="86B838"/>
                </a:solidFill>
              </a:rPr>
              <a:t> 관련</a:t>
            </a: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130D89-33ED-48A0-BA97-08BB1314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383049"/>
            <a:ext cx="5423600" cy="343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471985-A934-4DF6-A17E-6FA43CCA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63" y="142175"/>
            <a:ext cx="2339490" cy="219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71DB4B7-0DDD-47C8-A8D7-1454C609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64" y="2826510"/>
            <a:ext cx="2253118" cy="229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4A213F-92D2-4D45-85FB-72D7A8F7A648}"/>
              </a:ext>
            </a:extLst>
          </p:cNvPr>
          <p:cNvSpPr txBox="1"/>
          <p:nvPr/>
        </p:nvSpPr>
        <p:spPr>
          <a:xfrm>
            <a:off x="4946650" y="2335447"/>
            <a:ext cx="4951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ko-KR" dirty="0">
                <a:latin typeface="나눔고딕" charset="0"/>
                <a:ea typeface="나눔고딕" charset="0"/>
              </a:rPr>
              <a:t>…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1569660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진행 사항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93410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 </a:t>
            </a:r>
            <a:r>
              <a:rPr lang="en-US" altLang="ko-KR" sz="1400" dirty="0">
                <a:solidFill>
                  <a:srgbClr val="86B838"/>
                </a:solidFill>
              </a:rPr>
              <a:t> WebRTC</a:t>
            </a:r>
            <a:endParaRPr lang="ko-KR" altLang="en-US" sz="1400" dirty="0">
              <a:solidFill>
                <a:srgbClr val="86B838"/>
              </a:solidFill>
            </a:endParaRPr>
          </a:p>
        </p:txBody>
      </p:sp>
      <p:sp>
        <p:nvSpPr>
          <p:cNvPr id="34" name="텍스트 상자 126"/>
          <p:cNvSpPr txBox="1">
            <a:spLocks/>
          </p:cNvSpPr>
          <p:nvPr/>
        </p:nvSpPr>
        <p:spPr>
          <a:xfrm>
            <a:off x="2149" y="2415799"/>
            <a:ext cx="5131276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 latinLnBrk="0"/>
            <a:r>
              <a:rPr lang="ko-KR" altLang="en-US" sz="1400" dirty="0">
                <a:latin typeface="나눔고딕" charset="0"/>
                <a:ea typeface="나눔고딕" charset="0"/>
              </a:rPr>
              <a:t>현제 </a:t>
            </a:r>
            <a:r>
              <a:rPr lang="en-US" altLang="ko-KR" sz="1400" dirty="0">
                <a:latin typeface="나눔고딕" charset="0"/>
                <a:ea typeface="나눔고딕" charset="0"/>
              </a:rPr>
              <a:t>PC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와 모바일상에서 잘 작동하는 것을 확인했다</a:t>
            </a:r>
            <a:endParaRPr lang="en-US" altLang="ko-KR" sz="1400" dirty="0">
              <a:latin typeface="나눔고딕" charset="0"/>
              <a:ea typeface="나눔고딕" charset="0"/>
            </a:endParaRPr>
          </a:p>
          <a:p>
            <a:pPr algn="ctr" latinLnBrk="0"/>
            <a:r>
              <a:rPr lang="ko-KR" altLang="en-US" sz="1400" dirty="0">
                <a:latin typeface="나눔고딕" charset="0"/>
                <a:ea typeface="나눔고딕" charset="0"/>
              </a:rPr>
              <a:t>메인 페이지 </a:t>
            </a:r>
            <a:r>
              <a:rPr lang="en-US" altLang="ko-KR" sz="1400" dirty="0">
                <a:latin typeface="나눔고딕" charset="0"/>
                <a:ea typeface="나눔고딕" charset="0"/>
              </a:rPr>
              <a:t>Spring</a:t>
            </a:r>
            <a:r>
              <a:rPr lang="ko-KR" altLang="en-US" sz="1400" dirty="0" err="1">
                <a:latin typeface="나눔고딕" charset="0"/>
                <a:ea typeface="나눔고딕" charset="0"/>
              </a:rPr>
              <a:t>으로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 구축</a:t>
            </a:r>
            <a:r>
              <a:rPr lang="en-US" altLang="ko-KR" sz="1400" dirty="0">
                <a:latin typeface="나눔고딕" charset="0"/>
                <a:ea typeface="나눔고딕" charset="0"/>
              </a:rPr>
              <a:t>,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 </a:t>
            </a:r>
            <a:r>
              <a:rPr lang="en-US" altLang="ko-KR" sz="1400" dirty="0" err="1">
                <a:latin typeface="나눔고딕" charset="0"/>
                <a:ea typeface="나눔고딕" charset="0"/>
              </a:rPr>
              <a:t>Webrtc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관련 부분은 </a:t>
            </a:r>
            <a:r>
              <a:rPr lang="en-US" altLang="ko-KR" sz="1400" dirty="0" err="1">
                <a:latin typeface="나눔고딕" charset="0"/>
                <a:ea typeface="나눔고딕" charset="0"/>
              </a:rPr>
              <a:t>nodejs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로 구축</a:t>
            </a:r>
            <a:endParaRPr lang="en-US" altLang="ko-KR" sz="1400" dirty="0">
              <a:latin typeface="나눔고딕" charset="0"/>
              <a:ea typeface="나눔고딕" charset="0"/>
            </a:endParaRP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35811D-4AF8-4524-91B2-D5A99F87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04" y="374650"/>
            <a:ext cx="3749195" cy="48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Pages>18</Pages>
  <Words>551</Words>
  <Characters>0</Characters>
  <Application>Microsoft Office PowerPoint</Application>
  <DocSecurity>0</DocSecurity>
  <PresentationFormat>A4 용지(210x297mm)</PresentationFormat>
  <Lines>0</Lines>
  <Paragraphs>244</Paragraphs>
  <Slides>16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나눔고딕</vt:lpstr>
      <vt:lpstr>나눔고딕 ExtraBold</vt:lpstr>
      <vt:lpstr>나눔바른펜</vt:lpstr>
      <vt:lpstr>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Administrator</cp:lastModifiedBy>
  <cp:revision>36</cp:revision>
  <dcterms:modified xsi:type="dcterms:W3CDTF">2021-05-02T12:23:09Z</dcterms:modified>
</cp:coreProperties>
</file>